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83" r:id="rId3"/>
    <p:sldId id="287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A, BRYANT O CTR USAF PACAF 613 AOC/USPACOM/MNIS" initials="LBOCUP6A" lastIdx="1" clrIdx="0">
    <p:extLst>
      <p:ext uri="{19B8F6BF-5375-455C-9EA6-DF929625EA0E}">
        <p15:presenceInfo xmlns:p15="http://schemas.microsoft.com/office/powerpoint/2012/main" userId="S-1-5-21-1271409858-1095883707-2794662393-92476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634" autoAdjust="0"/>
  </p:normalViewPr>
  <p:slideViewPr>
    <p:cSldViewPr snapToGrid="0">
      <p:cViewPr varScale="1">
        <p:scale>
          <a:sx n="99" d="100"/>
          <a:sy n="99" d="100"/>
        </p:scale>
        <p:origin x="906" y="114"/>
      </p:cViewPr>
      <p:guideLst/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2943-0919-41CA-81F7-CFDE8D1554F0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BBC9-D5FC-4763-B3A6-31ABC4F8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74375-0EE7-42C3-B1F2-E71DE934D70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UNCLASSIFIED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6644022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UNCLASSIFIED</a:t>
            </a:r>
            <a:endParaRPr lang="en-US" sz="1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8" y="90951"/>
            <a:ext cx="1164302" cy="11421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E Title FOR PRINTING (mini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-6901"/>
            <a:ext cx="12192004" cy="51435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3" y="5802868"/>
            <a:ext cx="1219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Overall classification is:</a:t>
            </a:r>
            <a:r>
              <a:rPr lang="en-US" sz="1800" b="1" dirty="0">
                <a:solidFill>
                  <a:srgbClr val="008000"/>
                </a:solidFill>
              </a:rPr>
              <a:t> UNCLASSIFIED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-2" y="-6901"/>
            <a:ext cx="887275" cy="63499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0800000">
            <a:off x="0" y="-10510"/>
            <a:ext cx="1219200" cy="9144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3" y="-177108"/>
            <a:ext cx="4775199" cy="46570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0299343" y="-1603929"/>
            <a:ext cx="152400" cy="347908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" y="-10510"/>
            <a:ext cx="12191999" cy="56939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1150208"/>
            <a:ext cx="12192000" cy="830997"/>
          </a:xfrm>
          <a:prstGeom prst="rect">
            <a:avLst/>
          </a:prstGeom>
          <a:gradFill flip="none" rotWithShape="1">
            <a:gsLst>
              <a:gs pos="0">
                <a:srgbClr val="FFCE00"/>
              </a:gs>
              <a:gs pos="35000">
                <a:srgbClr val="EAB800"/>
              </a:gs>
              <a:gs pos="65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rgbClr val="ECEBE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4313594"/>
            <a:ext cx="12192000" cy="1369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101" y="5239538"/>
            <a:ext cx="419300" cy="3992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208090"/>
            <a:ext cx="379270" cy="401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0" y="5228735"/>
            <a:ext cx="415772" cy="376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5256605"/>
            <a:ext cx="398589" cy="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367" y="5238002"/>
            <a:ext cx="433033" cy="399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057400"/>
            <a:ext cx="2362200" cy="2381250"/>
          </a:xfrm>
          <a:prstGeom prst="rect">
            <a:avLst/>
          </a:prstGeom>
          <a:effectLst>
            <a:outerShdw blurRad="38100" dist="25400" dir="8100000" algn="tr" rotWithShape="0">
              <a:prstClr val="black"/>
            </a:outerShd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508000" y="1150208"/>
            <a:ext cx="108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USINDOPACOM MISSION</a:t>
            </a:r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PARTNER ENVIRONMENT</a:t>
            </a:r>
          </a:p>
          <a:p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ENGINEERING SERVICES (MPE-ES)</a:t>
            </a:r>
          </a:p>
        </p:txBody>
      </p:sp>
    </p:spTree>
    <p:extLst>
      <p:ext uri="{BB962C8B-B14F-4D97-AF65-F5344CB8AC3E}">
        <p14:creationId xmlns:p14="http://schemas.microsoft.com/office/powerpoint/2010/main" val="84833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1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6644024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9" y="90953"/>
            <a:ext cx="1088101" cy="11421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f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129172"/>
            <a:ext cx="8748907" cy="65616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048000" y="76200"/>
            <a:ext cx="9144000" cy="6629400"/>
            <a:chOff x="2286000" y="76200"/>
            <a:chExt cx="6858000" cy="66294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86000" y="76200"/>
              <a:ext cx="6858000" cy="6629400"/>
            </a:xfrm>
            <a:prstGeom prst="rect">
              <a:avLst/>
            </a:prstGeom>
            <a:gradFill>
              <a:gsLst>
                <a:gs pos="33000">
                  <a:srgbClr val="FBFDFE">
                    <a:alpha val="94000"/>
                  </a:srgbClr>
                </a:gs>
                <a:gs pos="0">
                  <a:schemeClr val="accent1">
                    <a:lumMod val="5000"/>
                    <a:lumOff val="95000"/>
                    <a:alpha val="75000"/>
                  </a:schemeClr>
                </a:gs>
                <a:gs pos="100000">
                  <a:schemeClr val="bg1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72550" y="1794105"/>
              <a:ext cx="91440" cy="9144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219200" y="6644024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64531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9" y="90953"/>
            <a:ext cx="1522924" cy="11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129172"/>
            <a:ext cx="8748907" cy="65616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048000" y="76200"/>
            <a:ext cx="9144000" cy="6629400"/>
            <a:chOff x="2286000" y="76200"/>
            <a:chExt cx="6858000" cy="66294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86000" y="76200"/>
              <a:ext cx="6858000" cy="6629400"/>
            </a:xfrm>
            <a:prstGeom prst="rect">
              <a:avLst/>
            </a:prstGeom>
            <a:gradFill>
              <a:gsLst>
                <a:gs pos="33000">
                  <a:srgbClr val="FBFDFE">
                    <a:alpha val="94000"/>
                  </a:srgbClr>
                </a:gs>
                <a:gs pos="0">
                  <a:schemeClr val="accent1">
                    <a:lumMod val="5000"/>
                    <a:lumOff val="95000"/>
                    <a:alpha val="75000"/>
                  </a:schemeClr>
                </a:gs>
                <a:gs pos="100000">
                  <a:schemeClr val="bg1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72550" y="1794105"/>
              <a:ext cx="91440" cy="9144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0604" y="-43960"/>
            <a:ext cx="12181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5" y="418689"/>
            <a:ext cx="3505196" cy="3597586"/>
          </a:xfrm>
          <a:prstGeom prst="rect">
            <a:avLst/>
          </a:prstGeom>
          <a:effectLst/>
        </p:spPr>
      </p:pic>
      <p:sp>
        <p:nvSpPr>
          <p:cNvPr id="21" name="Rectangle 20"/>
          <p:cNvSpPr/>
          <p:nvPr userDrawn="1"/>
        </p:nvSpPr>
        <p:spPr>
          <a:xfrm>
            <a:off x="0" y="4313594"/>
            <a:ext cx="12192000" cy="1369881"/>
          </a:xfrm>
          <a:prstGeom prst="rect">
            <a:avLst/>
          </a:prstGeom>
          <a:solidFill>
            <a:srgbClr val="FD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4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3" y="5802868"/>
            <a:ext cx="1219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Overall classification is:</a:t>
            </a:r>
            <a:r>
              <a:rPr lang="en-US" sz="1800" b="1" dirty="0">
                <a:solidFill>
                  <a:srgbClr val="008000"/>
                </a:solidFill>
              </a:rPr>
              <a:t> UNCLASSIFIED</a:t>
            </a:r>
          </a:p>
        </p:txBody>
      </p:sp>
    </p:spTree>
    <p:extLst>
      <p:ext uri="{BB962C8B-B14F-4D97-AF65-F5344CB8AC3E}">
        <p14:creationId xmlns:p14="http://schemas.microsoft.com/office/powerpoint/2010/main" val="317817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1082-8183-407B-97AB-1BD4F367E9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72" r:id="rId3"/>
    <p:sldLayoutId id="214748367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telshare.intelink.gov/sites/mnis/suppor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pacom.mnis.servicedesk@us.af.mil" TargetMode="External"/><Relationship Id="rId2" Type="http://schemas.openxmlformats.org/officeDocument/2006/relationships/hyperlink" Target="https://www.nsa.gov/resources/everyone/csfc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mailto:uspacom.mnis.servicedesk@paoc.hickam.af.smil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6841" y="4435366"/>
            <a:ext cx="11393213" cy="746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CENTRIXS Account </a:t>
            </a:r>
            <a:r>
              <a:rPr lang="en-US" sz="2400" dirty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Creation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Process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523999" y="-6901"/>
            <a:ext cx="665456" cy="63499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1524000" y="0"/>
            <a:ext cx="914400" cy="9144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52403"/>
            <a:ext cx="10088072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CENTRIXS Account Creation Process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3999" y="917279"/>
            <a:ext cx="1008807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400" dirty="0"/>
              <a:t>o obtain a </a:t>
            </a:r>
            <a:r>
              <a:rPr lang="en-US" sz="1400" dirty="0" smtClean="0"/>
              <a:t>MPE CENTRIXS Account</a:t>
            </a:r>
            <a:r>
              <a:rPr lang="en-US" sz="1400" dirty="0"/>
              <a:t>, the following items must be properly and accurately completed before any action can take place. </a:t>
            </a:r>
            <a:r>
              <a:rPr lang="en-US" sz="1400" dirty="0" smtClean="0"/>
              <a:t>**</a:t>
            </a:r>
            <a:r>
              <a:rPr lang="en-US" sz="1400" b="1" dirty="0" smtClean="0"/>
              <a:t>Any </a:t>
            </a:r>
            <a:r>
              <a:rPr lang="en-US" sz="1400" b="1" dirty="0"/>
              <a:t>missing </a:t>
            </a:r>
            <a:r>
              <a:rPr lang="en-US" sz="1400" b="1" dirty="0" smtClean="0"/>
              <a:t>information or documentation </a:t>
            </a:r>
            <a:r>
              <a:rPr lang="en-US" sz="1400" b="1" dirty="0"/>
              <a:t>will </a:t>
            </a:r>
            <a:r>
              <a:rPr lang="en-US" sz="1400" b="1" dirty="0" smtClean="0"/>
              <a:t>stop </a:t>
            </a:r>
            <a:r>
              <a:rPr lang="en-US" sz="1400" b="1" dirty="0"/>
              <a:t>accounts from being </a:t>
            </a:r>
            <a:r>
              <a:rPr lang="en-US" sz="1400" b="1" dirty="0" smtClean="0"/>
              <a:t>created**</a:t>
            </a:r>
          </a:p>
          <a:p>
            <a:pPr algn="ctr"/>
            <a:endParaRPr lang="en-US" sz="1400" b="1" dirty="0" smtClean="0"/>
          </a:p>
          <a:p>
            <a:r>
              <a:rPr lang="en-US" sz="1400" b="1" dirty="0" smtClean="0"/>
              <a:t>Required Documents: USINDOPACOM MPE-ES DD2875 and Current Cyber Awareness Certificate</a:t>
            </a:r>
            <a:endParaRPr lang="en-US" sz="1400" b="1" dirty="0"/>
          </a:p>
          <a:p>
            <a:r>
              <a:rPr lang="en-US" sz="1400" dirty="0" smtClean="0"/>
              <a:t>USINDOPACOM MPE-ES DD2875 can be found on SharePoint site at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intelshare.intelink.gov/sites/mnis/support</a:t>
            </a:r>
            <a:r>
              <a:rPr lang="en-US" b="1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Scroll over and select USINDOPACOM MPE CENTRIXS Forms (</a:t>
            </a:r>
            <a:r>
              <a:rPr lang="en-US" sz="1400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 Arrow)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Download and Complete </a:t>
            </a:r>
            <a:r>
              <a:rPr lang="en-US" sz="1400" dirty="0"/>
              <a:t>“CENTRIXS REG SAAR </a:t>
            </a:r>
            <a:r>
              <a:rPr lang="en-US" sz="1400" dirty="0" smtClean="0"/>
              <a:t>2875”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Download “Procedures to request CENTRIXS REGULAR </a:t>
            </a:r>
            <a:r>
              <a:rPr lang="en-US" sz="1400" dirty="0" smtClean="0"/>
              <a:t>ACCOUNT” for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500" dirty="0" smtClean="0"/>
          </a:p>
          <a:p>
            <a:endParaRPr lang="en-US" sz="1600" dirty="0"/>
          </a:p>
          <a:p>
            <a:endParaRPr lang="en-US" sz="1600" dirty="0">
              <a:solidFill>
                <a:srgbClr val="7030A0"/>
              </a:solidFill>
            </a:endParaRPr>
          </a:p>
          <a:p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17"/>
          <a:stretch/>
        </p:blipFill>
        <p:spPr>
          <a:xfrm>
            <a:off x="5173246" y="2836333"/>
            <a:ext cx="6750144" cy="355890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23999" y="2836333"/>
            <a:ext cx="37169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Completing MPE 2875 Account </a:t>
            </a:r>
            <a:r>
              <a:rPr lang="en-US" sz="1400" dirty="0" smtClean="0"/>
              <a:t>Request Form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I (Requestor’s Info): </a:t>
            </a:r>
            <a:r>
              <a:rPr lang="en-US" sz="1400" dirty="0"/>
              <a:t>All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</a:t>
            </a:r>
            <a:r>
              <a:rPr lang="en-US" sz="1400" b="1" dirty="0"/>
              <a:t>II (Supervisor/Sponsor): </a:t>
            </a:r>
            <a:r>
              <a:rPr lang="en-US" sz="1400" dirty="0"/>
              <a:t>Blocks 13, 14, 17-20b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Part III (Unit Security Manager): </a:t>
            </a:r>
            <a:r>
              <a:rPr lang="en-US" sz="1400" dirty="0"/>
              <a:t>All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Obtain DoD Information Assurance Training or Cyber Awareness </a:t>
            </a:r>
            <a:r>
              <a:rPr lang="en-US" sz="1400" dirty="0" smtClean="0"/>
              <a:t>Challenge</a:t>
            </a:r>
          </a:p>
          <a:p>
            <a:endParaRPr lang="en-US" sz="1400" dirty="0" smtClean="0"/>
          </a:p>
          <a:p>
            <a:r>
              <a:rPr lang="en-US" sz="1400" dirty="0" smtClean="0"/>
              <a:t>Scroll over and select Submit NEW User Account Request (</a:t>
            </a:r>
            <a:r>
              <a:rPr lang="en-US" sz="1400" dirty="0" smtClean="0">
                <a:solidFill>
                  <a:srgbClr val="00B050"/>
                </a:solidFill>
              </a:rPr>
              <a:t>Green</a:t>
            </a:r>
            <a:r>
              <a:rPr lang="en-US" sz="1400" dirty="0" smtClean="0"/>
              <a:t> Arrow)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5" name="Up Arrow 4"/>
          <p:cNvSpPr/>
          <p:nvPr/>
        </p:nvSpPr>
        <p:spPr>
          <a:xfrm>
            <a:off x="8911496" y="4403250"/>
            <a:ext cx="403329" cy="547373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666895" y="4403249"/>
            <a:ext cx="403329" cy="54737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52403"/>
            <a:ext cx="10088072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CENTRIXS Account </a:t>
            </a:r>
            <a:r>
              <a:rPr lang="en-US" sz="3600" b="1" dirty="0"/>
              <a:t>Creation Process</a:t>
            </a:r>
          </a:p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0426" y="852586"/>
            <a:ext cx="549673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Complete all required fields marked with an asterisk</a:t>
            </a:r>
            <a:r>
              <a:rPr lang="en-US" sz="1400" b="1" dirty="0" smtClean="0"/>
              <a:t> ( * )</a:t>
            </a:r>
            <a:r>
              <a:rPr lang="en-US" sz="1400" dirty="0" smtClean="0"/>
              <a:t> on “MPE User Account Form”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Attach 2875 </a:t>
            </a:r>
            <a:r>
              <a:rPr lang="en-US" sz="1400" dirty="0"/>
              <a:t>and  Current Cyber Awareness Certificate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B050"/>
                </a:solidFill>
              </a:rPr>
              <a:t>GREEN</a:t>
            </a:r>
            <a:r>
              <a:rPr lang="en-US" sz="1400" dirty="0" smtClean="0"/>
              <a:t> ARROW)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Click “Submit” when required information and documents are uploaded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200" b="1" dirty="0"/>
              <a:t>NOTE: The “Unclassified Email” provided on the </a:t>
            </a:r>
            <a:r>
              <a:rPr lang="en-US" sz="1200" b="1" dirty="0" smtClean="0"/>
              <a:t>SharePoint </a:t>
            </a:r>
            <a:r>
              <a:rPr lang="en-US" sz="1200" b="1" dirty="0"/>
              <a:t>request form will receive </a:t>
            </a:r>
            <a:r>
              <a:rPr lang="en-US" sz="1200" b="1" dirty="0" smtClean="0"/>
              <a:t>status notifications of the CENTRIXS </a:t>
            </a:r>
            <a:r>
              <a:rPr lang="en-US" sz="1200" b="1" dirty="0"/>
              <a:t>Account </a:t>
            </a:r>
            <a:r>
              <a:rPr lang="en-US" sz="1200" b="1" dirty="0" smtClean="0"/>
              <a:t>Request. (</a:t>
            </a:r>
            <a:r>
              <a:rPr lang="en-US" sz="1200" b="1" dirty="0" smtClean="0">
                <a:solidFill>
                  <a:srgbClr val="FF0000"/>
                </a:solidFill>
              </a:rPr>
              <a:t>RED </a:t>
            </a:r>
            <a:r>
              <a:rPr lang="en-US" sz="1200" b="1" dirty="0" smtClean="0"/>
              <a:t>ARROW)</a:t>
            </a:r>
          </a:p>
          <a:p>
            <a:endParaRPr lang="en-US" sz="1200" b="1" dirty="0" smtClean="0"/>
          </a:p>
          <a:p>
            <a:pPr algn="ctr"/>
            <a:r>
              <a:rPr lang="en-US" sz="1400" b="1" dirty="0" smtClean="0"/>
              <a:t>*Foreign Nationals*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Fill out parts 1 and 2 of the </a:t>
            </a:r>
            <a:r>
              <a:rPr lang="en-US" sz="1400" dirty="0" smtClean="0"/>
              <a:t>2875 form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Forward 2875 form to </a:t>
            </a:r>
            <a:r>
              <a:rPr lang="en-US" sz="1400" dirty="0"/>
              <a:t>US Sponsoring Unit Security Manager to complete </a:t>
            </a:r>
            <a:r>
              <a:rPr lang="en-US" sz="1400" dirty="0" smtClean="0"/>
              <a:t>part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Provide a current copy of the DOD/Cyber Awareness or equivalent certification as required by the FN’s </a:t>
            </a:r>
            <a:r>
              <a:rPr lang="en-US" sz="1400" dirty="0" smtClean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U.S Sponsor Submits New User Account Request via </a:t>
            </a:r>
            <a:r>
              <a:rPr lang="en-US" sz="1400" dirty="0"/>
              <a:t>MPE Service Desk Site </a:t>
            </a:r>
          </a:p>
          <a:p>
            <a:r>
              <a:rPr lang="en-US" sz="1400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up to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HRS 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account creation once </a:t>
            </a:r>
            <a:r>
              <a:rPr lang="en-US" sz="1400" dirty="0"/>
              <a:t>USINDOPACOM MPE-ES </a:t>
            </a:r>
            <a:r>
              <a:rPr lang="en-US" sz="1400" dirty="0" smtClean="0"/>
              <a:t>DD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2875 and Cyber Awareness Certificate have been verified.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/>
              <a:t>USINDOPACOM </a:t>
            </a:r>
            <a:r>
              <a:rPr lang="en-US" sz="1200" b="1" dirty="0"/>
              <a:t>MPE Service Desk Team:</a:t>
            </a:r>
            <a:endParaRPr lang="en-US" sz="1200" b="1" dirty="0">
              <a:hlinkClick r:id="rId2"/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COM </a:t>
            </a:r>
            <a:r>
              <a:rPr lang="en-US" sz="1200" dirty="0" smtClean="0">
                <a:solidFill>
                  <a:srgbClr val="7030A0"/>
                </a:solidFill>
              </a:rPr>
              <a:t>808-789-6000/6010 </a:t>
            </a:r>
            <a:r>
              <a:rPr lang="en-US" sz="1200" dirty="0">
                <a:solidFill>
                  <a:srgbClr val="7030A0"/>
                </a:solidFill>
              </a:rPr>
              <a:t>| DSN </a:t>
            </a:r>
            <a:r>
              <a:rPr lang="en-US" sz="1200" dirty="0" smtClean="0">
                <a:solidFill>
                  <a:srgbClr val="7030A0"/>
                </a:solidFill>
              </a:rPr>
              <a:t>315-447-6000/6010 </a:t>
            </a:r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>
                <a:solidFill>
                  <a:srgbClr val="00B050"/>
                </a:solidFill>
              </a:rPr>
              <a:t>N</a:t>
            </a:r>
            <a:r>
              <a:rPr lang="en-US" sz="1200" dirty="0">
                <a:solidFill>
                  <a:srgbClr val="7030A0"/>
                </a:solidFill>
              </a:rPr>
              <a:t>)</a:t>
            </a:r>
            <a:r>
              <a:rPr lang="en-US" sz="1200" dirty="0">
                <a:solidFill>
                  <a:srgbClr val="7030A0"/>
                </a:solidFill>
                <a:hlinkClick r:id="rId3"/>
              </a:rPr>
              <a:t>uspacom.mnis.servicedesk@us.af.mil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en-US" sz="1200" dirty="0">
                <a:solidFill>
                  <a:srgbClr val="7030A0"/>
                </a:solidFill>
              </a:rPr>
              <a:t>) </a:t>
            </a:r>
            <a:r>
              <a:rPr lang="en-US" sz="1200" dirty="0">
                <a:solidFill>
                  <a:srgbClr val="7030A0"/>
                </a:solidFill>
                <a:hlinkClick r:id="rId4"/>
              </a:rPr>
              <a:t>uspacom.mnis.servicedesk@paoc.hickam.af.smil.mil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49"/>
          <a:stretch/>
        </p:blipFill>
        <p:spPr>
          <a:xfrm>
            <a:off x="7165427" y="908845"/>
            <a:ext cx="4446644" cy="56376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8101816" y="5689600"/>
            <a:ext cx="1286933" cy="203200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638022">
            <a:off x="11206322" y="1558014"/>
            <a:ext cx="811499" cy="23663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E CAPABILITIES V1.6 NOV 2018" id="{C41C761B-902B-47FE-BCBF-8AFF59A2C53F}" vid="{915F6512-F95B-494C-AEDD-BED4C6D444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324</Words>
  <Application>Microsoft Office PowerPoint</Application>
  <PresentationFormat>Widescreen</PresentationFormat>
  <Paragraphs>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BASS, SAMUEL D CTR USPACOM PACAF USPACOM/MNIS</dc:creator>
  <cp:lastModifiedBy>Brew, Daniel P. Capt USMC, C7F</cp:lastModifiedBy>
  <cp:revision>66</cp:revision>
  <dcterms:created xsi:type="dcterms:W3CDTF">2019-06-22T19:54:32Z</dcterms:created>
  <dcterms:modified xsi:type="dcterms:W3CDTF">2021-05-06T23:46:16Z</dcterms:modified>
</cp:coreProperties>
</file>